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0" r:id="rId1"/>
  </p:sldMasterIdLst>
  <p:sldIdLst>
    <p:sldId id="258" r:id="rId2"/>
    <p:sldId id="259" r:id="rId3"/>
    <p:sldId id="260" r:id="rId4"/>
    <p:sldId id="269" r:id="rId5"/>
    <p:sldId id="270" r:id="rId6"/>
    <p:sldId id="271" r:id="rId7"/>
    <p:sldId id="272" r:id="rId8"/>
    <p:sldId id="273" r:id="rId9"/>
    <p:sldId id="276" r:id="rId10"/>
    <p:sldId id="274" r:id="rId11"/>
    <p:sldId id="275" r:id="rId12"/>
    <p:sldId id="277" r:id="rId13"/>
    <p:sldId id="278" r:id="rId14"/>
    <p:sldId id="27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502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244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055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497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05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99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193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573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904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913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5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5864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FE2D9E-37B1-48C1-BE6A-26FEE5EFD8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Hoofdstuk 5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7B3547F-D9D1-4999-9499-0B090D4FE9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/>
              <a:t>Huiswerkopdrachten bespreken.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0538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753648" y="489663"/>
            <a:ext cx="4320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D</a:t>
            </a:r>
            <a:r>
              <a:rPr lang="nl-NL" dirty="0"/>
              <a:t>: Mutatiebalans 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209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€ 75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€ 75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35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90350" y="139799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€ 75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€ 75</a:t>
            </a:r>
          </a:p>
        </p:txBody>
      </p:sp>
    </p:spTree>
    <p:extLst>
      <p:ext uri="{BB962C8B-B14F-4D97-AF65-F5344CB8AC3E}">
        <p14:creationId xmlns:p14="http://schemas.microsoft.com/office/powerpoint/2010/main" val="1376966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753648" y="489663"/>
            <a:ext cx="4320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</a:t>
            </a:r>
            <a:r>
              <a:rPr lang="nl-NL" dirty="0"/>
              <a:t>: Mutatiebalans 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209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Voorraden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€ 75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€ 75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35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90350" y="139799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€ 75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€ 75</a:t>
            </a:r>
          </a:p>
        </p:txBody>
      </p:sp>
    </p:spTree>
    <p:extLst>
      <p:ext uri="{BB962C8B-B14F-4D97-AF65-F5344CB8AC3E}">
        <p14:creationId xmlns:p14="http://schemas.microsoft.com/office/powerpoint/2010/main" val="2317419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20A234D-B9A4-4358-82C4-55B27FDC0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D6AD3151-F96E-4F8D-9B74-990ABE1831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B3504A37-677D-4553-961E-C8504E1AD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A9F12C-7B47-41B8-9DF3-74E2A72558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B64BA4D-764E-43AA-B546-158AAB0F28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C13AB19E-C06F-42CE-8C07-8BCE182DA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057D2BFA-CF18-4381-89A7-ED3624346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D4C422A6-48B9-4629-8FEF-0AA2FCF8A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4431652-9C96-4555-8585-20ACDFB21A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BA82E172-9439-4927-ABE2-364FD3AA92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9137DE69-451C-4993-8AF3-1DDDD17519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430B95C1-206E-4B3D-85F7-10E2EE73C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3D23E2F8-938B-4A52-B35F-94F1331E97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A7371A20-A9C7-40DA-BE71-2D23D3F8F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AD5A9C0B-2DF6-47B7-B7F4-DC52B46652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A3FFED2-A833-473E-869C-C67C78EF15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DD3136B0-EC59-42D1-AED9-1E7B23AE0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516A793C-A2AA-409E-9AFD-31EBC9918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A91A9330-6EF3-4068-9E05-EFD9E5814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363F339A-2F0F-497A-9A97-6E1D4A38AD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BF14AA4-98BB-49F7-8A26-B9611695C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69B412D-486A-40AE-AD13-012CFC18CD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05FE3073-1BF6-4D01-B519-329470617E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144938A-7410-4F44-8642-3F1272DED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56636B32-26A6-4B31-915C-99C3B1C8C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374" y="1263404"/>
            <a:ext cx="8247189" cy="3115075"/>
          </a:xfrm>
        </p:spPr>
        <p:txBody>
          <a:bodyPr vert="horz" lIns="228600" tIns="228600" rIns="228600" bIns="0" rtlCol="0" anchor="b">
            <a:normAutofit/>
          </a:bodyPr>
          <a:lstStyle/>
          <a:p>
            <a:pPr algn="l">
              <a:lnSpc>
                <a:spcPct val="80000"/>
              </a:lnSpc>
            </a:pPr>
            <a:r>
              <a:rPr lang="en-US" sz="7200">
                <a:solidFill>
                  <a:schemeClr val="accent1"/>
                </a:solidFill>
              </a:rPr>
              <a:t>Tussenvraag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448D692-E7F3-4EA0-A41D-90FD2C4AD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37374" y="4560432"/>
            <a:ext cx="8300202" cy="1228171"/>
          </a:xfrm>
        </p:spPr>
        <p:txBody>
          <a:bodyPr vert="horz" lIns="91440" tIns="0" rIns="91440" bIns="45720" rtlCol="0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</a:rPr>
              <a:t>Komen F, G en H van Bouwsteen A op de resultatenrekening?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En waarom?</a:t>
            </a:r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90253" y="3276595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313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E20A234D-B9A4-4358-82C4-55B27FDC0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D6AD3151-F96E-4F8D-9B74-990ABE1831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B3504A37-677D-4553-961E-C8504E1AD8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E1A9F12C-7B47-41B8-9DF3-74E2A72558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8">
              <a:extLst>
                <a:ext uri="{FF2B5EF4-FFF2-40B4-BE49-F238E27FC236}">
                  <a16:creationId xmlns:a16="http://schemas.microsoft.com/office/drawing/2014/main" id="{AB64BA4D-764E-43AA-B546-158AAB0F28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9">
              <a:extLst>
                <a:ext uri="{FF2B5EF4-FFF2-40B4-BE49-F238E27FC236}">
                  <a16:creationId xmlns:a16="http://schemas.microsoft.com/office/drawing/2014/main" id="{C13AB19E-C06F-42CE-8C07-8BCE182DA9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10">
              <a:extLst>
                <a:ext uri="{FF2B5EF4-FFF2-40B4-BE49-F238E27FC236}">
                  <a16:creationId xmlns:a16="http://schemas.microsoft.com/office/drawing/2014/main" id="{057D2BFA-CF18-4381-89A7-ED36243463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D4C422A6-48B9-4629-8FEF-0AA2FCF8AC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44431652-9C96-4555-8585-20ACDFB21A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BA82E172-9439-4927-ABE2-364FD3AA92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9137DE69-451C-4993-8AF3-1DDDD17519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430B95C1-206E-4B3D-85F7-10E2EE73C9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3D23E2F8-938B-4A52-B35F-94F1331E97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A7371A20-A9C7-40DA-BE71-2D23D3F8F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AD5A9C0B-2DF6-47B7-B7F4-DC52B46652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A3FFED2-A833-473E-869C-C67C78EF15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DD3136B0-EC59-42D1-AED9-1E7B23AE0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516A793C-A2AA-409E-9AFD-31EBC9918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A91A9330-6EF3-4068-9E05-EFD9E58146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3">
              <a:extLst>
                <a:ext uri="{FF2B5EF4-FFF2-40B4-BE49-F238E27FC236}">
                  <a16:creationId xmlns:a16="http://schemas.microsoft.com/office/drawing/2014/main" id="{363F339A-2F0F-497A-9A97-6E1D4A38AD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4BF14AA4-98BB-49F7-8A26-B9611695CB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69B412D-486A-40AE-AD13-012CFC18CD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05FE3073-1BF6-4D01-B519-329470617E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144938A-7410-4F44-8642-3F1272DED1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62704ED4-17AD-4155-82BF-349125232C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94030ADA-F758-4871-82A9-A900D3A1C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7" name="Freeform 5">
              <a:extLst>
                <a:ext uri="{FF2B5EF4-FFF2-40B4-BE49-F238E27FC236}">
                  <a16:creationId xmlns:a16="http://schemas.microsoft.com/office/drawing/2014/main" id="{C03A5D77-B569-4446-A13F-5F2B66B895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6">
              <a:extLst>
                <a:ext uri="{FF2B5EF4-FFF2-40B4-BE49-F238E27FC236}">
                  <a16:creationId xmlns:a16="http://schemas.microsoft.com/office/drawing/2014/main" id="{1910AFDB-600F-419E-B8A2-C910C91CC1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7">
              <a:extLst>
                <a:ext uri="{FF2B5EF4-FFF2-40B4-BE49-F238E27FC236}">
                  <a16:creationId xmlns:a16="http://schemas.microsoft.com/office/drawing/2014/main" id="{8BA9642D-E707-4E5C-AD56-5B4201F77F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8">
              <a:extLst>
                <a:ext uri="{FF2B5EF4-FFF2-40B4-BE49-F238E27FC236}">
                  <a16:creationId xmlns:a16="http://schemas.microsoft.com/office/drawing/2014/main" id="{6BE43368-BE27-4B0F-996B-F8020ECC8F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9">
              <a:extLst>
                <a:ext uri="{FF2B5EF4-FFF2-40B4-BE49-F238E27FC236}">
                  <a16:creationId xmlns:a16="http://schemas.microsoft.com/office/drawing/2014/main" id="{1C2AFC90-DCD5-4CC4-B572-09469E8927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0">
              <a:extLst>
                <a:ext uri="{FF2B5EF4-FFF2-40B4-BE49-F238E27FC236}">
                  <a16:creationId xmlns:a16="http://schemas.microsoft.com/office/drawing/2014/main" id="{EEC73C1F-7C9B-41BF-A454-152B90AFF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1">
              <a:extLst>
                <a:ext uri="{FF2B5EF4-FFF2-40B4-BE49-F238E27FC236}">
                  <a16:creationId xmlns:a16="http://schemas.microsoft.com/office/drawing/2014/main" id="{B9387A9D-115C-4CC5-9107-97827EFF87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2">
              <a:extLst>
                <a:ext uri="{FF2B5EF4-FFF2-40B4-BE49-F238E27FC236}">
                  <a16:creationId xmlns:a16="http://schemas.microsoft.com/office/drawing/2014/main" id="{69CF2257-1227-45F2-8310-EF03857E08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3">
              <a:extLst>
                <a:ext uri="{FF2B5EF4-FFF2-40B4-BE49-F238E27FC236}">
                  <a16:creationId xmlns:a16="http://schemas.microsoft.com/office/drawing/2014/main" id="{914D598B-12C8-4050-872B-AB3C4790A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4">
              <a:extLst>
                <a:ext uri="{FF2B5EF4-FFF2-40B4-BE49-F238E27FC236}">
                  <a16:creationId xmlns:a16="http://schemas.microsoft.com/office/drawing/2014/main" id="{43441426-0436-4C62-93CB-7B23121194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5">
              <a:extLst>
                <a:ext uri="{FF2B5EF4-FFF2-40B4-BE49-F238E27FC236}">
                  <a16:creationId xmlns:a16="http://schemas.microsoft.com/office/drawing/2014/main" id="{8174AF5F-E0DA-457B-9C6D-B6793C36A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6">
              <a:extLst>
                <a:ext uri="{FF2B5EF4-FFF2-40B4-BE49-F238E27FC236}">
                  <a16:creationId xmlns:a16="http://schemas.microsoft.com/office/drawing/2014/main" id="{40D36E6D-6BFF-4FB5-9EEB-3A36B79562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1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7">
              <a:extLst>
                <a:ext uri="{FF2B5EF4-FFF2-40B4-BE49-F238E27FC236}">
                  <a16:creationId xmlns:a16="http://schemas.microsoft.com/office/drawing/2014/main" id="{5159A95D-574D-4341-8A5B-5EB05EF2CB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8">
              <a:extLst>
                <a:ext uri="{FF2B5EF4-FFF2-40B4-BE49-F238E27FC236}">
                  <a16:creationId xmlns:a16="http://schemas.microsoft.com/office/drawing/2014/main" id="{CC2519B6-9E4D-48AA-8E1D-413BEEEEE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9">
              <a:extLst>
                <a:ext uri="{FF2B5EF4-FFF2-40B4-BE49-F238E27FC236}">
                  <a16:creationId xmlns:a16="http://schemas.microsoft.com/office/drawing/2014/main" id="{91EFD00E-D9BB-4F8F-9652-1514A200A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20">
              <a:extLst>
                <a:ext uri="{FF2B5EF4-FFF2-40B4-BE49-F238E27FC236}">
                  <a16:creationId xmlns:a16="http://schemas.microsoft.com/office/drawing/2014/main" id="{78EDA1A4-47D4-4C8C-94C1-20520CA08E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1">
              <a:extLst>
                <a:ext uri="{FF2B5EF4-FFF2-40B4-BE49-F238E27FC236}">
                  <a16:creationId xmlns:a16="http://schemas.microsoft.com/office/drawing/2014/main" id="{EF948F9B-2B64-4D46-B645-564490CD5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2">
              <a:extLst>
                <a:ext uri="{FF2B5EF4-FFF2-40B4-BE49-F238E27FC236}">
                  <a16:creationId xmlns:a16="http://schemas.microsoft.com/office/drawing/2014/main" id="{95BA89D9-B358-4064-A9B6-44592BB971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3">
              <a:extLst>
                <a:ext uri="{FF2B5EF4-FFF2-40B4-BE49-F238E27FC236}">
                  <a16:creationId xmlns:a16="http://schemas.microsoft.com/office/drawing/2014/main" id="{B1D008F9-9A52-429E-9615-0BB796945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E4BAAF5C-577F-43DB-8ACD-EDAB5A54E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tx2">
                  <a:alpha val="38000"/>
                </a:schemeClr>
              </a:gs>
              <a:gs pos="0">
                <a:schemeClr val="bg1">
                  <a:lumMod val="95000"/>
                  <a:alpha val="12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F8B6CFB-FF81-4D48-A088-84ECC854F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1" y="760830"/>
            <a:ext cx="6884244" cy="5336340"/>
          </a:xfrm>
        </p:spPr>
        <p:txBody>
          <a:bodyPr vert="horz" lIns="228600" tIns="228600" rIns="228600" bIns="0" rtlCol="0" anchor="ctr">
            <a:normAutofit/>
          </a:bodyPr>
          <a:lstStyle/>
          <a:p>
            <a:pPr algn="r">
              <a:lnSpc>
                <a:spcPct val="80000"/>
              </a:lnSpc>
            </a:pPr>
            <a:r>
              <a:rPr lang="en-US" sz="8800">
                <a:solidFill>
                  <a:schemeClr val="tx1"/>
                </a:solidFill>
              </a:rPr>
              <a:t>Zelf aan de slag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7C91470-C92F-444A-B6CF-B46054648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688" y="760830"/>
            <a:ext cx="3065591" cy="5336340"/>
          </a:xfrm>
        </p:spPr>
        <p:txBody>
          <a:bodyPr vert="horz" lIns="91440" tIns="0" rIns="91440" bIns="45720" rtlCol="0"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</a:rPr>
              <a:t>Heb je vragen: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- Steek je ‘hand’ op / klik op het handicon en zet je vraag in de chat. 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- Stel de vraag mondeling in de klassikale vergadering door je ‘geluid’ aan te zetten. </a:t>
            </a:r>
            <a:br>
              <a:rPr lang="en-US" sz="2400">
                <a:solidFill>
                  <a:schemeClr val="tx1"/>
                </a:solidFill>
              </a:rPr>
            </a:br>
            <a:r>
              <a:rPr lang="en-US" sz="2400">
                <a:solidFill>
                  <a:schemeClr val="tx1"/>
                </a:solidFill>
              </a:rPr>
              <a:t>- Stel je vraag d.m.v. een één-op-één gesprek via Teams. </a:t>
            </a:r>
          </a:p>
        </p:txBody>
      </p:sp>
      <p:sp>
        <p:nvSpPr>
          <p:cNvPr id="59" name="Isosceles Triangle 58">
            <a:extLst>
              <a:ext uri="{FF2B5EF4-FFF2-40B4-BE49-F238E27FC236}">
                <a16:creationId xmlns:a16="http://schemas.microsoft.com/office/drawing/2014/main" id="{78B6E08A-861F-4A1A-BCF0-69429C5A28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025316" y="3342776"/>
            <a:ext cx="200040" cy="17244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4435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7FF52F0-41C1-43AB-A827-85DF6A06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C144995-155B-424A-B9F4-F22B71B70C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8209302C-6060-4E33-B0FF-231E14ABEB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1B7CFB76-EC56-4AEC-9C98-2E090DE43F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B477DDB4-CCA0-4087-A6A1-A2AAE5021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D6D89F34-3A58-4580-BD09-33277B5DE2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2323A6B-B80D-43C6-9C79-8A543993B5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34BF7A9F-A77E-438F-B3C2-963039783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F5EE77F3-F65B-4C01-91EB-3F45576BFA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E2A55C6C-6A64-4546-AA40-F2343C11F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BF96922-FB36-4155-A363-5AB6E60F0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5BB8D0CC-3FD6-4257-9B8E-8F6B35BAAF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9C16BD8-BDED-4F47-9EF4-B9F466D90B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687913F5-87F7-499B-9C9A-DB7687145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FC0B82-88DF-42A3-9041-1037C9A76B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1C083223-5759-48E1-B3AE-ADF4C165B0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A283EA1D-83E3-4469-A48F-58ECE18730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9C827C81-2FCC-48CE-947D-120E6924BE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FDB65A24-1E0B-4AEF-8973-DCD5417FB7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FD07639F-33B8-42B0-8353-70EFD44BA1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4C2C74EF-6FD2-4E2D-84EA-33191D52C0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49DB63B5-3AC2-4401-94EF-046358A666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456084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8ACEC9-EAC9-40E4-A7B2-2B35FEB64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9236" y="1326996"/>
            <a:ext cx="8679915" cy="2965254"/>
          </a:xfrm>
        </p:spPr>
        <p:txBody>
          <a:bodyPr anchor="ctr">
            <a:normAutofit/>
          </a:bodyPr>
          <a:lstStyle/>
          <a:p>
            <a:r>
              <a:rPr lang="nl-NL" sz="7200">
                <a:solidFill>
                  <a:schemeClr val="tx1"/>
                </a:solidFill>
              </a:rPr>
              <a:t>Afsluiting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D2912B4-2600-45D9-9A3B-E130E5FB69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9237" y="5079936"/>
            <a:ext cx="8673427" cy="969087"/>
          </a:xfrm>
          <a:ln>
            <a:noFill/>
            <a:prstDash val="dash"/>
            <a:miter lim="800000"/>
          </a:ln>
        </p:spPr>
        <p:txBody>
          <a:bodyPr anchor="ctr">
            <a:normAutofit/>
          </a:bodyPr>
          <a:lstStyle/>
          <a:p>
            <a:endParaRPr lang="nl-NL" sz="2400">
              <a:solidFill>
                <a:schemeClr val="bg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5BF7DBAF-F0AA-4410-8A08-2579C85088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892384" y="4560849"/>
            <a:ext cx="407233" cy="351063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584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0DD3107-D9C2-4667-80DF-129A430F6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nl-NL" sz="4400" dirty="0">
                <a:solidFill>
                  <a:schemeClr val="tx1"/>
                </a:solidFill>
              </a:rPr>
              <a:t>Lesplanning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5071A72-32AF-4B00-BEBC-7BA9ED197A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nl-NL" dirty="0"/>
              <a:t>Huiswerkopdrachten bespreken.</a:t>
            </a:r>
          </a:p>
          <a:p>
            <a:r>
              <a:rPr lang="nl-NL" dirty="0"/>
              <a:t>Vragen vanuit jullie?</a:t>
            </a:r>
          </a:p>
          <a:p>
            <a:r>
              <a:rPr lang="nl-NL" dirty="0"/>
              <a:t>Zelf aan de slag. </a:t>
            </a:r>
          </a:p>
          <a:p>
            <a:r>
              <a:rPr lang="nl-NL" dirty="0"/>
              <a:t>Afronding 	</a:t>
            </a:r>
            <a:r>
              <a:rPr lang="nl-NL" dirty="0">
                <a:sym typeface="Wingdings" panose="05000000000000000000" pitchFamily="2" charset="2"/>
              </a:rPr>
              <a:t> Wat nog herhalen?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		 Oefentest (</a:t>
            </a:r>
            <a:r>
              <a:rPr lang="nl-NL" dirty="0" err="1">
                <a:sym typeface="Wingdings" panose="05000000000000000000" pitchFamily="2" charset="2"/>
              </a:rPr>
              <a:t>Socrative</a:t>
            </a:r>
            <a:r>
              <a:rPr lang="nl-NL" dirty="0">
                <a:sym typeface="Wingdings" panose="05000000000000000000" pitchFamily="2" charset="2"/>
              </a:rPr>
              <a:t>/</a:t>
            </a:r>
            <a:r>
              <a:rPr lang="nl-NL" dirty="0" err="1">
                <a:sym typeface="Wingdings" panose="05000000000000000000" pitchFamily="2" charset="2"/>
              </a:rPr>
              <a:t>Kahoot</a:t>
            </a:r>
            <a:r>
              <a:rPr lang="nl-NL" dirty="0">
                <a:sym typeface="Wingdings" panose="05000000000000000000" pitchFamily="2" charset="2"/>
              </a:rPr>
              <a:t>?)</a:t>
            </a:r>
            <a:br>
              <a:rPr lang="nl-NL" dirty="0">
                <a:sym typeface="Wingdings" panose="05000000000000000000" pitchFamily="2" charset="2"/>
              </a:rPr>
            </a:br>
            <a:r>
              <a:rPr lang="nl-NL" dirty="0">
                <a:sym typeface="Wingdings" panose="05000000000000000000" pitchFamily="2" charset="2"/>
              </a:rPr>
              <a:t>	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68144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BE9D9FD-30C3-4DE9-A2F1-63C935A2D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Lesbrief A.11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CA1359-1E89-49FD-B0CF-8C19E44D5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6" y="1451256"/>
            <a:ext cx="6281873" cy="1073740"/>
          </a:xfrm>
        </p:spPr>
        <p:txBody>
          <a:bodyPr/>
          <a:lstStyle/>
          <a:p>
            <a:r>
              <a:rPr lang="nl-NL" b="1" dirty="0"/>
              <a:t>A</a:t>
            </a:r>
            <a:r>
              <a:rPr lang="nl-NL" dirty="0"/>
              <a:t>: Verkoopwaarde – Inkoopwaarde = €2.460 – €1.350 = €1.110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B157809C-8AB0-415D-A3A3-FB02DC270C0A}"/>
              </a:ext>
            </a:extLst>
          </p:cNvPr>
          <p:cNvSpPr txBox="1">
            <a:spLocks/>
          </p:cNvSpPr>
          <p:nvPr/>
        </p:nvSpPr>
        <p:spPr>
          <a:xfrm>
            <a:off x="5118447" y="2951124"/>
            <a:ext cx="6281873" cy="2342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10000"/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nl-NL" b="1" dirty="0"/>
              <a:t>B: </a:t>
            </a:r>
            <a:r>
              <a:rPr lang="nl-NL" dirty="0"/>
              <a:t>Het totale bedrag – bedrag van de pinpasbetalingen =</a:t>
            </a:r>
            <a:r>
              <a:rPr lang="nl-NL" b="1" dirty="0"/>
              <a:t> </a:t>
            </a:r>
            <a:r>
              <a:rPr lang="nl-NL" dirty="0"/>
              <a:t>€2.460 - €860 = €1.600</a:t>
            </a:r>
            <a:br>
              <a:rPr lang="nl-NL" b="1" dirty="0"/>
            </a:br>
            <a:br>
              <a:rPr lang="nl-NL" b="1" dirty="0"/>
            </a:br>
            <a:r>
              <a:rPr lang="nl-NL" b="1" dirty="0"/>
              <a:t>*Want de pinpasbetalingen zijn betalingen die DIRECT verlopen. Een pinpasbetaling loopt direct via de post Bank op de balans. 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18225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753648" y="489663"/>
            <a:ext cx="4320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C</a:t>
            </a:r>
            <a:r>
              <a:rPr lang="nl-NL" dirty="0"/>
              <a:t>: Mutatiebalans </a:t>
            </a: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9D76C5EE-D560-4690-AA56-CAD17D577032}"/>
              </a:ext>
            </a:extLst>
          </p:cNvPr>
          <p:cNvSpPr txBox="1"/>
          <p:nvPr/>
        </p:nvSpPr>
        <p:spPr>
          <a:xfrm>
            <a:off x="504831" y="1372768"/>
            <a:ext cx="209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Voorraad Kleding </a:t>
            </a:r>
          </a:p>
        </p:txBody>
      </p:sp>
      <p:sp>
        <p:nvSpPr>
          <p:cNvPr id="29" name="Tekstvak 28">
            <a:extLst>
              <a:ext uri="{FF2B5EF4-FFF2-40B4-BE49-F238E27FC236}">
                <a16:creationId xmlns:a16="http://schemas.microsoft.com/office/drawing/2014/main" id="{DCD0DABF-8D66-438F-8FF5-C22579A885C5}"/>
              </a:ext>
            </a:extLst>
          </p:cNvPr>
          <p:cNvSpPr txBox="1"/>
          <p:nvPr/>
        </p:nvSpPr>
        <p:spPr>
          <a:xfrm>
            <a:off x="4577589" y="1372768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€ 1.350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€ 1.100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35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90350" y="139799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€ 1.100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€ 1.100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55B09CF2-E0ED-4BA5-8C94-6DEE3E7FFD6B}"/>
              </a:ext>
            </a:extLst>
          </p:cNvPr>
          <p:cNvSpPr txBox="1"/>
          <p:nvPr/>
        </p:nvSpPr>
        <p:spPr>
          <a:xfrm>
            <a:off x="504824" y="1951059"/>
            <a:ext cx="209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Debiteuren 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DA4D134-B573-4AFA-9BA1-C95E23FC19E6}"/>
              </a:ext>
            </a:extLst>
          </p:cNvPr>
          <p:cNvSpPr txBox="1"/>
          <p:nvPr/>
        </p:nvSpPr>
        <p:spPr>
          <a:xfrm>
            <a:off x="4551390" y="195105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€ 1.600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18DF85A-CA67-407A-8F6D-A4B3D7C7B388}"/>
              </a:ext>
            </a:extLst>
          </p:cNvPr>
          <p:cNvSpPr txBox="1"/>
          <p:nvPr/>
        </p:nvSpPr>
        <p:spPr>
          <a:xfrm>
            <a:off x="504824" y="2563116"/>
            <a:ext cx="209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C696151B-8617-4FFE-978C-EDD1734666D8}"/>
              </a:ext>
            </a:extLst>
          </p:cNvPr>
          <p:cNvSpPr txBox="1"/>
          <p:nvPr/>
        </p:nvSpPr>
        <p:spPr>
          <a:xfrm>
            <a:off x="4551389" y="2603617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€ 860</a:t>
            </a:r>
          </a:p>
        </p:txBody>
      </p:sp>
    </p:spTree>
    <p:extLst>
      <p:ext uri="{BB962C8B-B14F-4D97-AF65-F5344CB8AC3E}">
        <p14:creationId xmlns:p14="http://schemas.microsoft.com/office/powerpoint/2010/main" val="1027405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753648" y="489663"/>
            <a:ext cx="4320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C (2) </a:t>
            </a:r>
            <a:r>
              <a:rPr lang="nl-NL" dirty="0"/>
              <a:t>: Mutatiebalans 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753648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€ 0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€ 0</a:t>
            </a:r>
          </a:p>
        </p:txBody>
      </p:sp>
      <p:sp>
        <p:nvSpPr>
          <p:cNvPr id="19" name="Tekstvak 18">
            <a:extLst>
              <a:ext uri="{FF2B5EF4-FFF2-40B4-BE49-F238E27FC236}">
                <a16:creationId xmlns:a16="http://schemas.microsoft.com/office/drawing/2014/main" id="{55B09CF2-E0ED-4BA5-8C94-6DEE3E7FFD6B}"/>
              </a:ext>
            </a:extLst>
          </p:cNvPr>
          <p:cNvSpPr txBox="1"/>
          <p:nvPr/>
        </p:nvSpPr>
        <p:spPr>
          <a:xfrm>
            <a:off x="504824" y="1951059"/>
            <a:ext cx="209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Debiteuren </a:t>
            </a:r>
          </a:p>
        </p:txBody>
      </p:sp>
      <p:sp>
        <p:nvSpPr>
          <p:cNvPr id="24" name="Tekstvak 23">
            <a:extLst>
              <a:ext uri="{FF2B5EF4-FFF2-40B4-BE49-F238E27FC236}">
                <a16:creationId xmlns:a16="http://schemas.microsoft.com/office/drawing/2014/main" id="{EDA4D134-B573-4AFA-9BA1-C95E23FC19E6}"/>
              </a:ext>
            </a:extLst>
          </p:cNvPr>
          <p:cNvSpPr txBox="1"/>
          <p:nvPr/>
        </p:nvSpPr>
        <p:spPr>
          <a:xfrm>
            <a:off x="4551390" y="195105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€ 1.600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18DF85A-CA67-407A-8F6D-A4B3D7C7B388}"/>
              </a:ext>
            </a:extLst>
          </p:cNvPr>
          <p:cNvSpPr txBox="1"/>
          <p:nvPr/>
        </p:nvSpPr>
        <p:spPr>
          <a:xfrm>
            <a:off x="504824" y="2563116"/>
            <a:ext cx="209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C696151B-8617-4FFE-978C-EDD1734666D8}"/>
              </a:ext>
            </a:extLst>
          </p:cNvPr>
          <p:cNvSpPr txBox="1"/>
          <p:nvPr/>
        </p:nvSpPr>
        <p:spPr>
          <a:xfrm>
            <a:off x="4551389" y="2558512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€ 1.600</a:t>
            </a:r>
          </a:p>
        </p:txBody>
      </p:sp>
    </p:spTree>
    <p:extLst>
      <p:ext uri="{BB962C8B-B14F-4D97-AF65-F5344CB8AC3E}">
        <p14:creationId xmlns:p14="http://schemas.microsoft.com/office/powerpoint/2010/main" val="2820578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C5918A-1DC5-4CF3-AA27-00AA3088AA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B786683A-6FD6-4BF7-B3B0-DC39767739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274788" y="-15796"/>
            <a:ext cx="7911916" cy="6889592"/>
          </a:xfrm>
          <a:custGeom>
            <a:avLst/>
            <a:gdLst>
              <a:gd name="connsiteX0" fmla="*/ 1144064 w 7911916"/>
              <a:gd name="connsiteY0" fmla="*/ 0 h 6889592"/>
              <a:gd name="connsiteX1" fmla="*/ 7911916 w 7911916"/>
              <a:gd name="connsiteY1" fmla="*/ 0 h 6889592"/>
              <a:gd name="connsiteX2" fmla="*/ 7911916 w 7911916"/>
              <a:gd name="connsiteY2" fmla="*/ 6889592 h 6889592"/>
              <a:gd name="connsiteX3" fmla="*/ 1282780 w 7911916"/>
              <a:gd name="connsiteY3" fmla="*/ 6889592 h 6889592"/>
              <a:gd name="connsiteX4" fmla="*/ 1021588 w 7911916"/>
              <a:gd name="connsiteY4" fmla="*/ 6461391 h 6889592"/>
              <a:gd name="connsiteX5" fmla="*/ 841264 w 7911916"/>
              <a:gd name="connsiteY5" fmla="*/ 370936 h 6889592"/>
              <a:gd name="connsiteX6" fmla="*/ 1119707 w 7911916"/>
              <a:gd name="connsiteY6" fmla="*/ 26053 h 68895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911916" h="6889592">
                <a:moveTo>
                  <a:pt x="1144064" y="0"/>
                </a:moveTo>
                <a:lnTo>
                  <a:pt x="7911916" y="0"/>
                </a:lnTo>
                <a:lnTo>
                  <a:pt x="7911916" y="6889592"/>
                </a:lnTo>
                <a:lnTo>
                  <a:pt x="1282780" y="6889592"/>
                </a:lnTo>
                <a:lnTo>
                  <a:pt x="1021588" y="6461391"/>
                </a:lnTo>
                <a:cubicBezTo>
                  <a:pt x="-73086" y="4533675"/>
                  <a:pt x="-509682" y="2192905"/>
                  <a:pt x="841264" y="370936"/>
                </a:cubicBezTo>
                <a:cubicBezTo>
                  <a:pt x="928899" y="253509"/>
                  <a:pt x="1021859" y="138477"/>
                  <a:pt x="1119707" y="26053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5169E50-59FB-4AEE-B61D-44A882A4C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249750" y="-6726"/>
            <a:ext cx="5931659" cy="6871452"/>
          </a:xfrm>
          <a:custGeom>
            <a:avLst/>
            <a:gdLst>
              <a:gd name="connsiteX0" fmla="*/ 2429503 w 5931659"/>
              <a:gd name="connsiteY0" fmla="*/ 0 h 6871452"/>
              <a:gd name="connsiteX1" fmla="*/ 5931659 w 5931659"/>
              <a:gd name="connsiteY1" fmla="*/ 0 h 6871452"/>
              <a:gd name="connsiteX2" fmla="*/ 5931659 w 5931659"/>
              <a:gd name="connsiteY2" fmla="*/ 6871452 h 6871452"/>
              <a:gd name="connsiteX3" fmla="*/ 1302090 w 5931659"/>
              <a:gd name="connsiteY3" fmla="*/ 6871452 h 6871452"/>
              <a:gd name="connsiteX4" fmla="*/ 1257860 w 5931659"/>
              <a:gd name="connsiteY4" fmla="*/ 6820098 h 6871452"/>
              <a:gd name="connsiteX5" fmla="*/ 456609 w 5931659"/>
              <a:gd name="connsiteY5" fmla="*/ 1965059 h 6871452"/>
              <a:gd name="connsiteX6" fmla="*/ 2356353 w 5931659"/>
              <a:gd name="connsiteY6" fmla="*/ 42030 h 6871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1659" h="6871452">
                <a:moveTo>
                  <a:pt x="2429503" y="0"/>
                </a:moveTo>
                <a:lnTo>
                  <a:pt x="5931659" y="0"/>
                </a:lnTo>
                <a:lnTo>
                  <a:pt x="5931659" y="6871452"/>
                </a:lnTo>
                <a:lnTo>
                  <a:pt x="1302090" y="6871452"/>
                </a:lnTo>
                <a:lnTo>
                  <a:pt x="1257860" y="6820098"/>
                </a:lnTo>
                <a:cubicBezTo>
                  <a:pt x="121068" y="5395213"/>
                  <a:pt x="-469022" y="3541076"/>
                  <a:pt x="456609" y="1965059"/>
                </a:cubicBezTo>
                <a:cubicBezTo>
                  <a:pt x="919425" y="1178905"/>
                  <a:pt x="1583566" y="524859"/>
                  <a:pt x="2356353" y="42030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17C30F0-5A38-4B60-B632-3AF7C2780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33528" y="-3116"/>
            <a:ext cx="6766974" cy="6864232"/>
          </a:xfrm>
          <a:custGeom>
            <a:avLst/>
            <a:gdLst>
              <a:gd name="connsiteX0" fmla="*/ 2135088 w 6766974"/>
              <a:gd name="connsiteY0" fmla="*/ 0 h 6864232"/>
              <a:gd name="connsiteX1" fmla="*/ 6766974 w 6766974"/>
              <a:gd name="connsiteY1" fmla="*/ 0 h 6864232"/>
              <a:gd name="connsiteX2" fmla="*/ 6766974 w 6766974"/>
              <a:gd name="connsiteY2" fmla="*/ 6864232 h 6864232"/>
              <a:gd name="connsiteX3" fmla="*/ 1128977 w 6766974"/>
              <a:gd name="connsiteY3" fmla="*/ 6864232 h 6864232"/>
              <a:gd name="connsiteX4" fmla="*/ 1004776 w 6766974"/>
              <a:gd name="connsiteY4" fmla="*/ 6687663 h 6864232"/>
              <a:gd name="connsiteX5" fmla="*/ 709736 w 6766974"/>
              <a:gd name="connsiteY5" fmla="*/ 1521351 h 6864232"/>
              <a:gd name="connsiteX6" fmla="*/ 1896284 w 6766974"/>
              <a:gd name="connsiteY6" fmla="*/ 197391 h 68642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6974" h="6864232">
                <a:moveTo>
                  <a:pt x="2135088" y="0"/>
                </a:moveTo>
                <a:lnTo>
                  <a:pt x="6766974" y="0"/>
                </a:lnTo>
                <a:lnTo>
                  <a:pt x="6766974" y="6864232"/>
                </a:lnTo>
                <a:lnTo>
                  <a:pt x="1128977" y="6864232"/>
                </a:lnTo>
                <a:lnTo>
                  <a:pt x="1004776" y="6687663"/>
                </a:lnTo>
                <a:cubicBezTo>
                  <a:pt x="-54053" y="5122098"/>
                  <a:pt x="-463081" y="3202457"/>
                  <a:pt x="709736" y="1521351"/>
                </a:cubicBezTo>
                <a:cubicBezTo>
                  <a:pt x="1045443" y="1039181"/>
                  <a:pt x="1446565" y="592246"/>
                  <a:pt x="1896284" y="197391"/>
                </a:cubicBezTo>
                <a:close/>
              </a:path>
            </a:pathLst>
          </a:custGeom>
          <a:noFill/>
          <a:ln w="9525" cap="flat">
            <a:solidFill>
              <a:schemeClr val="tx1">
                <a:alpha val="1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200CBA5-3F2B-4AAC-9F86-99AFECC19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953136" y="0"/>
            <a:ext cx="5238864" cy="6858000"/>
          </a:xfrm>
          <a:custGeom>
            <a:avLst/>
            <a:gdLst>
              <a:gd name="connsiteX0" fmla="*/ 2829115 w 5238864"/>
              <a:gd name="connsiteY0" fmla="*/ 0 h 6864726"/>
              <a:gd name="connsiteX1" fmla="*/ 5238864 w 5238864"/>
              <a:gd name="connsiteY1" fmla="*/ 0 h 6864726"/>
              <a:gd name="connsiteX2" fmla="*/ 5238864 w 5238864"/>
              <a:gd name="connsiteY2" fmla="*/ 6864726 h 6864726"/>
              <a:gd name="connsiteX3" fmla="*/ 1518091 w 5238864"/>
              <a:gd name="connsiteY3" fmla="*/ 6864726 h 6864726"/>
              <a:gd name="connsiteX4" fmla="*/ 1435414 w 5238864"/>
              <a:gd name="connsiteY4" fmla="*/ 6778879 h 6864726"/>
              <a:gd name="connsiteX5" fmla="*/ 406006 w 5238864"/>
              <a:gd name="connsiteY5" fmla="*/ 2093910 h 6864726"/>
              <a:gd name="connsiteX6" fmla="*/ 2559142 w 5238864"/>
              <a:gd name="connsiteY6" fmla="*/ 124487 h 6864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38864" h="6864726">
                <a:moveTo>
                  <a:pt x="2829115" y="0"/>
                </a:moveTo>
                <a:lnTo>
                  <a:pt x="5238864" y="0"/>
                </a:lnTo>
                <a:lnTo>
                  <a:pt x="5238864" y="6864726"/>
                </a:lnTo>
                <a:lnTo>
                  <a:pt x="1518091" y="6864726"/>
                </a:lnTo>
                <a:lnTo>
                  <a:pt x="1435414" y="6778879"/>
                </a:lnTo>
                <a:cubicBezTo>
                  <a:pt x="226066" y="5476104"/>
                  <a:pt x="-499346" y="3635393"/>
                  <a:pt x="406006" y="2093910"/>
                </a:cubicBezTo>
                <a:cubicBezTo>
                  <a:pt x="907547" y="1241972"/>
                  <a:pt x="1674986" y="564513"/>
                  <a:pt x="2559142" y="124487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BE9D9FD-30C3-4DE9-A2F1-63C935A2D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4928" y="1134142"/>
            <a:ext cx="3456122" cy="4589717"/>
          </a:xfrm>
        </p:spPr>
        <p:txBody>
          <a:bodyPr>
            <a:normAutofit/>
          </a:bodyPr>
          <a:lstStyle/>
          <a:p>
            <a:pPr algn="l"/>
            <a:r>
              <a:rPr lang="nl-NL" sz="4800"/>
              <a:t>Lesbrief A.11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CA1359-1E89-49FD-B0CF-8C19E44D5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577" y="803186"/>
            <a:ext cx="5427137" cy="5248622"/>
          </a:xfrm>
        </p:spPr>
        <p:txBody>
          <a:bodyPr>
            <a:normAutofit/>
          </a:bodyPr>
          <a:lstStyle/>
          <a:p>
            <a:r>
              <a:rPr lang="nl-NL" sz="1600" b="1"/>
              <a:t>D</a:t>
            </a:r>
            <a:r>
              <a:rPr lang="nl-NL" sz="1600"/>
              <a:t>: €6.000 x 0.04 / 12 = €20,-</a:t>
            </a:r>
          </a:p>
        </p:txBody>
      </p:sp>
    </p:spTree>
    <p:extLst>
      <p:ext uri="{BB962C8B-B14F-4D97-AF65-F5344CB8AC3E}">
        <p14:creationId xmlns:p14="http://schemas.microsoft.com/office/powerpoint/2010/main" val="407891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5127250" y="491229"/>
            <a:ext cx="4320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E</a:t>
            </a:r>
            <a:r>
              <a:rPr lang="nl-NL" dirty="0"/>
              <a:t>: Mutatiebalans 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 - € 20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35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90350" y="139799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€ 20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568266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€ 20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18DF85A-CA67-407A-8F6D-A4B3D7C7B388}"/>
              </a:ext>
            </a:extLst>
          </p:cNvPr>
          <p:cNvSpPr txBox="1"/>
          <p:nvPr/>
        </p:nvSpPr>
        <p:spPr>
          <a:xfrm>
            <a:off x="504824" y="2563116"/>
            <a:ext cx="209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C696151B-8617-4FFE-978C-EDD1734666D8}"/>
              </a:ext>
            </a:extLst>
          </p:cNvPr>
          <p:cNvSpPr txBox="1"/>
          <p:nvPr/>
        </p:nvSpPr>
        <p:spPr>
          <a:xfrm>
            <a:off x="4621117" y="2563116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€ 20</a:t>
            </a:r>
          </a:p>
        </p:txBody>
      </p:sp>
    </p:spTree>
    <p:extLst>
      <p:ext uri="{BB962C8B-B14F-4D97-AF65-F5344CB8AC3E}">
        <p14:creationId xmlns:p14="http://schemas.microsoft.com/office/powerpoint/2010/main" val="3621281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BDBA639-2A71-4A60-A71A-FF1836F54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5E208A8B-5EBD-4532-BE72-26414FA7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5D09196-B338-4AB5-A71B-CFD5FFCA62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F50B4463-128A-4677-A285-C017E6C543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1D9B95CD-F023-4DFA-9678-1E02713F74B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1DDF47A8-BE7B-43F3-A500-F5A4656D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DD394DE-76FB-42F8-85F2-FD436F4232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B95F2EFB-87E6-4400-AAF3-7EB8B4F156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1D463476-2BC7-418C-9D6F-51444B11A7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24011122-2495-478A-81BF-ABBDEA1DA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C79E87C5-E5B3-476B-B539-FC9CF4A33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956029CA-2B38-434D-9044-5FF3A1ECD1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9514CFB6-E8DB-43DC-B1CD-9CC2D4B2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D8C1FC8-E550-45BE-9F30-822BAB3781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D1646B5D-A7B7-41EC-9591-0E0C0F4F94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E2118E93-481E-4843-987E-378187AA37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7038464-F4E2-47EC-A87F-18469191E3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FB3BBEB1-E146-408F-95B7-EE2F269DE1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C765B285-56EC-47FC-B116-274EBBD61A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B4A6191-6913-42EA-905E-8A174AE2C9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8ADEEF92-F481-475A-845C-5E940F0D55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9C506D7-84CB-4057-A44A-465313E78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2173916" y="2448612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7842FC68-61FD-4700-8A22-BB8B071884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54579" y="691977"/>
            <a:ext cx="7761923" cy="5343064"/>
          </a:xfrm>
          <a:custGeom>
            <a:avLst/>
            <a:gdLst>
              <a:gd name="connsiteX0" fmla="*/ 0 w 6428838"/>
              <a:gd name="connsiteY0" fmla="*/ 2579031 h 5158062"/>
              <a:gd name="connsiteX1" fmla="*/ 3214419 w 6428838"/>
              <a:gd name="connsiteY1" fmla="*/ 0 h 5158062"/>
              <a:gd name="connsiteX2" fmla="*/ 6428838 w 6428838"/>
              <a:gd name="connsiteY2" fmla="*/ 2579031 h 5158062"/>
              <a:gd name="connsiteX3" fmla="*/ 3214419 w 6428838"/>
              <a:gd name="connsiteY3" fmla="*/ 5158062 h 5158062"/>
              <a:gd name="connsiteX4" fmla="*/ 0 w 6428838"/>
              <a:gd name="connsiteY4" fmla="*/ 2579031 h 5158062"/>
              <a:gd name="connsiteX0" fmla="*/ 3321 w 6432159"/>
              <a:gd name="connsiteY0" fmla="*/ 2647125 h 5226156"/>
              <a:gd name="connsiteX1" fmla="*/ 2789723 w 6432159"/>
              <a:gd name="connsiteY1" fmla="*/ 0 h 5226156"/>
              <a:gd name="connsiteX2" fmla="*/ 6432159 w 6432159"/>
              <a:gd name="connsiteY2" fmla="*/ 2647125 h 5226156"/>
              <a:gd name="connsiteX3" fmla="*/ 3217740 w 6432159"/>
              <a:gd name="connsiteY3" fmla="*/ 5226156 h 5226156"/>
              <a:gd name="connsiteX4" fmla="*/ 3321 w 6432159"/>
              <a:gd name="connsiteY4" fmla="*/ 2647125 h 5226156"/>
              <a:gd name="connsiteX0" fmla="*/ 1953 w 6566979"/>
              <a:gd name="connsiteY0" fmla="*/ 2695803 h 5226224"/>
              <a:gd name="connsiteX1" fmla="*/ 2924543 w 6566979"/>
              <a:gd name="connsiteY1" fmla="*/ 39 h 5226224"/>
              <a:gd name="connsiteX2" fmla="*/ 6566979 w 6566979"/>
              <a:gd name="connsiteY2" fmla="*/ 2647164 h 5226224"/>
              <a:gd name="connsiteX3" fmla="*/ 3352560 w 6566979"/>
              <a:gd name="connsiteY3" fmla="*/ 5226195 h 5226224"/>
              <a:gd name="connsiteX4" fmla="*/ 1953 w 6566979"/>
              <a:gd name="connsiteY4" fmla="*/ 2695803 h 5226224"/>
              <a:gd name="connsiteX0" fmla="*/ 8982 w 6574008"/>
              <a:gd name="connsiteY0" fmla="*/ 2695803 h 5226313"/>
              <a:gd name="connsiteX1" fmla="*/ 2931572 w 6574008"/>
              <a:gd name="connsiteY1" fmla="*/ 39 h 5226313"/>
              <a:gd name="connsiteX2" fmla="*/ 6574008 w 6574008"/>
              <a:gd name="connsiteY2" fmla="*/ 2647164 h 5226313"/>
              <a:gd name="connsiteX3" fmla="*/ 3359589 w 6574008"/>
              <a:gd name="connsiteY3" fmla="*/ 5226195 h 5226313"/>
              <a:gd name="connsiteX4" fmla="*/ 8982 w 6574008"/>
              <a:gd name="connsiteY4" fmla="*/ 2695803 h 5226313"/>
              <a:gd name="connsiteX0" fmla="*/ 11929 w 6576955"/>
              <a:gd name="connsiteY0" fmla="*/ 2695953 h 5226463"/>
              <a:gd name="connsiteX1" fmla="*/ 2934519 w 6576955"/>
              <a:gd name="connsiteY1" fmla="*/ 189 h 5226463"/>
              <a:gd name="connsiteX2" fmla="*/ 6576955 w 6576955"/>
              <a:gd name="connsiteY2" fmla="*/ 2647314 h 5226463"/>
              <a:gd name="connsiteX3" fmla="*/ 3362536 w 6576955"/>
              <a:gd name="connsiteY3" fmla="*/ 5226345 h 5226463"/>
              <a:gd name="connsiteX4" fmla="*/ 11929 w 6576955"/>
              <a:gd name="connsiteY4" fmla="*/ 2695953 h 5226463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47356"/>
              <a:gd name="connsiteX1" fmla="*/ 2931852 w 6963394"/>
              <a:gd name="connsiteY1" fmla="*/ 10033 h 5247356"/>
              <a:gd name="connsiteX2" fmla="*/ 6963394 w 6963394"/>
              <a:gd name="connsiteY2" fmla="*/ 3318639 h 5247356"/>
              <a:gd name="connsiteX3" fmla="*/ 3359869 w 6963394"/>
              <a:gd name="connsiteY3" fmla="*/ 5236189 h 5247356"/>
              <a:gd name="connsiteX4" fmla="*/ 9262 w 6963394"/>
              <a:gd name="connsiteY4" fmla="*/ 2705797 h 5247356"/>
              <a:gd name="connsiteX0" fmla="*/ 9262 w 6963394"/>
              <a:gd name="connsiteY0" fmla="*/ 2705797 h 5292159"/>
              <a:gd name="connsiteX1" fmla="*/ 2931852 w 6963394"/>
              <a:gd name="connsiteY1" fmla="*/ 10033 h 5292159"/>
              <a:gd name="connsiteX2" fmla="*/ 6963394 w 6963394"/>
              <a:gd name="connsiteY2" fmla="*/ 3318639 h 5292159"/>
              <a:gd name="connsiteX3" fmla="*/ 3359869 w 6963394"/>
              <a:gd name="connsiteY3" fmla="*/ 5236189 h 5292159"/>
              <a:gd name="connsiteX4" fmla="*/ 9262 w 6963394"/>
              <a:gd name="connsiteY4" fmla="*/ 2705797 h 5292159"/>
              <a:gd name="connsiteX0" fmla="*/ 9262 w 6963394"/>
              <a:gd name="connsiteY0" fmla="*/ 2705797 h 5259961"/>
              <a:gd name="connsiteX1" fmla="*/ 2931852 w 6963394"/>
              <a:gd name="connsiteY1" fmla="*/ 10033 h 5259961"/>
              <a:gd name="connsiteX2" fmla="*/ 6963394 w 6963394"/>
              <a:gd name="connsiteY2" fmla="*/ 3318639 h 5259961"/>
              <a:gd name="connsiteX3" fmla="*/ 3359869 w 6963394"/>
              <a:gd name="connsiteY3" fmla="*/ 5236189 h 5259961"/>
              <a:gd name="connsiteX4" fmla="*/ 9262 w 6963394"/>
              <a:gd name="connsiteY4" fmla="*/ 2705797 h 5259961"/>
              <a:gd name="connsiteX0" fmla="*/ 9557 w 7352795"/>
              <a:gd name="connsiteY0" fmla="*/ 2707501 h 5252013"/>
              <a:gd name="connsiteX1" fmla="*/ 2932147 w 7352795"/>
              <a:gd name="connsiteY1" fmla="*/ 11737 h 5252013"/>
              <a:gd name="connsiteX2" fmla="*/ 7352795 w 7352795"/>
              <a:gd name="connsiteY2" fmla="*/ 3378709 h 5252013"/>
              <a:gd name="connsiteX3" fmla="*/ 3360164 w 7352795"/>
              <a:gd name="connsiteY3" fmla="*/ 5237893 h 5252013"/>
              <a:gd name="connsiteX4" fmla="*/ 9557 w 7352795"/>
              <a:gd name="connsiteY4" fmla="*/ 2707501 h 5252013"/>
              <a:gd name="connsiteX0" fmla="*/ 8078 w 7789061"/>
              <a:gd name="connsiteY0" fmla="*/ 2744796 h 5249051"/>
              <a:gd name="connsiteX1" fmla="*/ 3368413 w 7789061"/>
              <a:gd name="connsiteY1" fmla="*/ 10121 h 5249051"/>
              <a:gd name="connsiteX2" fmla="*/ 7789061 w 7789061"/>
              <a:gd name="connsiteY2" fmla="*/ 3377093 h 5249051"/>
              <a:gd name="connsiteX3" fmla="*/ 3796430 w 7789061"/>
              <a:gd name="connsiteY3" fmla="*/ 5236277 h 5249051"/>
              <a:gd name="connsiteX4" fmla="*/ 8078 w 7789061"/>
              <a:gd name="connsiteY4" fmla="*/ 2744796 h 5249051"/>
              <a:gd name="connsiteX0" fmla="*/ 8078 w 7789061"/>
              <a:gd name="connsiteY0" fmla="*/ 2744796 h 5271741"/>
              <a:gd name="connsiteX1" fmla="*/ 3368413 w 7789061"/>
              <a:gd name="connsiteY1" fmla="*/ 10121 h 5271741"/>
              <a:gd name="connsiteX2" fmla="*/ 7789061 w 7789061"/>
              <a:gd name="connsiteY2" fmla="*/ 3377093 h 5271741"/>
              <a:gd name="connsiteX3" fmla="*/ 3796430 w 7789061"/>
              <a:gd name="connsiteY3" fmla="*/ 5236277 h 5271741"/>
              <a:gd name="connsiteX4" fmla="*/ 8078 w 7789061"/>
              <a:gd name="connsiteY4" fmla="*/ 2744796 h 5271741"/>
              <a:gd name="connsiteX0" fmla="*/ 1055 w 7782038"/>
              <a:gd name="connsiteY0" fmla="*/ 2738806 h 5438018"/>
              <a:gd name="connsiteX1" fmla="*/ 3361390 w 7782038"/>
              <a:gd name="connsiteY1" fmla="*/ 4131 h 5438018"/>
              <a:gd name="connsiteX2" fmla="*/ 7782038 w 7782038"/>
              <a:gd name="connsiteY2" fmla="*/ 3371103 h 5438018"/>
              <a:gd name="connsiteX3" fmla="*/ 3692130 w 7782038"/>
              <a:gd name="connsiteY3" fmla="*/ 5415113 h 5438018"/>
              <a:gd name="connsiteX4" fmla="*/ 1055 w 7782038"/>
              <a:gd name="connsiteY4" fmla="*/ 2738806 h 5438018"/>
              <a:gd name="connsiteX0" fmla="*/ 28883 w 7809866"/>
              <a:gd name="connsiteY0" fmla="*/ 2742147 h 5441359"/>
              <a:gd name="connsiteX1" fmla="*/ 3389218 w 7809866"/>
              <a:gd name="connsiteY1" fmla="*/ 7472 h 5441359"/>
              <a:gd name="connsiteX2" fmla="*/ 7809866 w 7809866"/>
              <a:gd name="connsiteY2" fmla="*/ 3374444 h 5441359"/>
              <a:gd name="connsiteX3" fmla="*/ 3719958 w 7809866"/>
              <a:gd name="connsiteY3" fmla="*/ 5418454 h 5441359"/>
              <a:gd name="connsiteX4" fmla="*/ 28883 w 7809866"/>
              <a:gd name="connsiteY4" fmla="*/ 2742147 h 5441359"/>
              <a:gd name="connsiteX0" fmla="*/ 36549 w 7817532"/>
              <a:gd name="connsiteY0" fmla="*/ 2751085 h 5450297"/>
              <a:gd name="connsiteX1" fmla="*/ 3396884 w 7817532"/>
              <a:gd name="connsiteY1" fmla="*/ 16410 h 5450297"/>
              <a:gd name="connsiteX2" fmla="*/ 7817532 w 7817532"/>
              <a:gd name="connsiteY2" fmla="*/ 3383382 h 5450297"/>
              <a:gd name="connsiteX3" fmla="*/ 3727624 w 7817532"/>
              <a:gd name="connsiteY3" fmla="*/ 5427392 h 5450297"/>
              <a:gd name="connsiteX4" fmla="*/ 36549 w 7817532"/>
              <a:gd name="connsiteY4" fmla="*/ 2751085 h 5450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7532" h="5450297">
                <a:moveTo>
                  <a:pt x="36549" y="2751085"/>
                </a:moveTo>
                <a:cubicBezTo>
                  <a:pt x="-281221" y="925127"/>
                  <a:pt x="1526121" y="-147339"/>
                  <a:pt x="3396884" y="16410"/>
                </a:cubicBezTo>
                <a:cubicBezTo>
                  <a:pt x="5267647" y="180159"/>
                  <a:pt x="7817532" y="1453184"/>
                  <a:pt x="7817532" y="3383382"/>
                </a:cubicBezTo>
                <a:cubicBezTo>
                  <a:pt x="7700800" y="5342763"/>
                  <a:pt x="5024455" y="5532775"/>
                  <a:pt x="3727624" y="5427392"/>
                </a:cubicBezTo>
                <a:cubicBezTo>
                  <a:pt x="2430794" y="5322009"/>
                  <a:pt x="354319" y="4577043"/>
                  <a:pt x="36549" y="2751085"/>
                </a:cubicBezTo>
                <a:close/>
              </a:path>
            </a:pathLst>
          </a:custGeom>
          <a:ln w="152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391492F-66C9-4154-924E-9ADC085789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6277" y="2061838"/>
            <a:ext cx="6959446" cy="1662475"/>
          </a:xfrm>
        </p:spPr>
        <p:txBody>
          <a:bodyPr>
            <a:normAutofit/>
          </a:bodyPr>
          <a:lstStyle/>
          <a:p>
            <a:r>
              <a:rPr lang="nl-NL" sz="4800"/>
              <a:t>Bouwsteen A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BA85D03-3F98-43F9-9DAA-FC572C167F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88938" y="3783690"/>
            <a:ext cx="5414125" cy="1196717"/>
          </a:xfrm>
        </p:spPr>
        <p:txBody>
          <a:bodyPr>
            <a:normAutofit/>
          </a:bodyPr>
          <a:lstStyle/>
          <a:p>
            <a:r>
              <a:rPr lang="nl-NL" sz="2000" dirty="0"/>
              <a:t>C / D / E</a:t>
            </a:r>
          </a:p>
        </p:txBody>
      </p:sp>
    </p:spTree>
    <p:extLst>
      <p:ext uri="{BB962C8B-B14F-4D97-AF65-F5344CB8AC3E}">
        <p14:creationId xmlns:p14="http://schemas.microsoft.com/office/powerpoint/2010/main" val="1451212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echte verbindingslijn 2">
            <a:extLst>
              <a:ext uri="{FF2B5EF4-FFF2-40B4-BE49-F238E27FC236}">
                <a16:creationId xmlns:a16="http://schemas.microsoft.com/office/drawing/2014/main" id="{271B8576-63EA-446E-8042-45665D45F9C0}"/>
              </a:ext>
            </a:extLst>
          </p:cNvPr>
          <p:cNvCxnSpPr/>
          <p:nvPr/>
        </p:nvCxnSpPr>
        <p:spPr>
          <a:xfrm>
            <a:off x="504825" y="904875"/>
            <a:ext cx="11087100" cy="0"/>
          </a:xfrm>
          <a:prstGeom prst="line">
            <a:avLst/>
          </a:pr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met pijl 4">
            <a:extLst>
              <a:ext uri="{FF2B5EF4-FFF2-40B4-BE49-F238E27FC236}">
                <a16:creationId xmlns:a16="http://schemas.microsoft.com/office/drawing/2014/main" id="{35075044-C497-43ED-8768-F735AC9647E6}"/>
              </a:ext>
            </a:extLst>
          </p:cNvPr>
          <p:cNvCxnSpPr/>
          <p:nvPr/>
        </p:nvCxnSpPr>
        <p:spPr>
          <a:xfrm>
            <a:off x="5868140" y="887767"/>
            <a:ext cx="0" cy="5592932"/>
          </a:xfrm>
          <a:prstGeom prst="straightConnector1">
            <a:avLst/>
          </a:prstGeom>
          <a:ln w="381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8F7EAF47-C00F-4A41-B79D-2047E6F4AE04}"/>
              </a:ext>
            </a:extLst>
          </p:cNvPr>
          <p:cNvSpPr txBox="1"/>
          <p:nvPr/>
        </p:nvSpPr>
        <p:spPr>
          <a:xfrm>
            <a:off x="504825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Debet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04DA12CF-9F2B-4A92-8CE7-77AD43B74DD3}"/>
              </a:ext>
            </a:extLst>
          </p:cNvPr>
          <p:cNvSpPr txBox="1"/>
          <p:nvPr/>
        </p:nvSpPr>
        <p:spPr>
          <a:xfrm>
            <a:off x="1189005" y="494267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(Activa)</a:t>
            </a: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6A1ED8C8-945A-476B-A28C-860D8FA24AD2}"/>
              </a:ext>
            </a:extLst>
          </p:cNvPr>
          <p:cNvSpPr txBox="1"/>
          <p:nvPr/>
        </p:nvSpPr>
        <p:spPr>
          <a:xfrm>
            <a:off x="10568266" y="514905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(Passiva)</a:t>
            </a: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93E1AFE6-94F6-4FBF-A5ED-C3731F136F2A}"/>
              </a:ext>
            </a:extLst>
          </p:cNvPr>
          <p:cNvSpPr txBox="1"/>
          <p:nvPr/>
        </p:nvSpPr>
        <p:spPr>
          <a:xfrm>
            <a:off x="9821063" y="525224"/>
            <a:ext cx="11819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Credit</a:t>
            </a:r>
          </a:p>
        </p:txBody>
      </p:sp>
      <p:sp>
        <p:nvSpPr>
          <p:cNvPr id="16" name="Tekstvak 15">
            <a:extLst>
              <a:ext uri="{FF2B5EF4-FFF2-40B4-BE49-F238E27FC236}">
                <a16:creationId xmlns:a16="http://schemas.microsoft.com/office/drawing/2014/main" id="{ADD54441-79F9-4EF1-8AC7-31AD394E8CA6}"/>
              </a:ext>
            </a:extLst>
          </p:cNvPr>
          <p:cNvSpPr txBox="1"/>
          <p:nvPr/>
        </p:nvSpPr>
        <p:spPr>
          <a:xfrm>
            <a:off x="4753648" y="489663"/>
            <a:ext cx="4320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/>
              <a:t>C</a:t>
            </a:r>
            <a:r>
              <a:rPr lang="nl-NL" dirty="0"/>
              <a:t>: Mutatiebalans </a:t>
            </a:r>
          </a:p>
        </p:txBody>
      </p:sp>
      <p:sp>
        <p:nvSpPr>
          <p:cNvPr id="36" name="Tekstvak 35">
            <a:extLst>
              <a:ext uri="{FF2B5EF4-FFF2-40B4-BE49-F238E27FC236}">
                <a16:creationId xmlns:a16="http://schemas.microsoft.com/office/drawing/2014/main" id="{D6925A77-7AEC-48EC-B7E1-BB02A950FF06}"/>
              </a:ext>
            </a:extLst>
          </p:cNvPr>
          <p:cNvSpPr txBox="1"/>
          <p:nvPr/>
        </p:nvSpPr>
        <p:spPr>
          <a:xfrm>
            <a:off x="504824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38" name="Tekstvak 37">
            <a:extLst>
              <a:ext uri="{FF2B5EF4-FFF2-40B4-BE49-F238E27FC236}">
                <a16:creationId xmlns:a16="http://schemas.microsoft.com/office/drawing/2014/main" id="{3F1C81E9-CE9D-4687-AA03-B574A93167B0}"/>
              </a:ext>
            </a:extLst>
          </p:cNvPr>
          <p:cNvSpPr txBox="1"/>
          <p:nvPr/>
        </p:nvSpPr>
        <p:spPr>
          <a:xfrm>
            <a:off x="455819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€ 325</a:t>
            </a:r>
          </a:p>
        </p:txBody>
      </p:sp>
      <p:sp>
        <p:nvSpPr>
          <p:cNvPr id="20" name="Tekstvak 19">
            <a:extLst>
              <a:ext uri="{FF2B5EF4-FFF2-40B4-BE49-F238E27FC236}">
                <a16:creationId xmlns:a16="http://schemas.microsoft.com/office/drawing/2014/main" id="{81946FBA-9D2C-44BC-8C65-A7FC864298F3}"/>
              </a:ext>
            </a:extLst>
          </p:cNvPr>
          <p:cNvSpPr txBox="1"/>
          <p:nvPr/>
        </p:nvSpPr>
        <p:spPr>
          <a:xfrm>
            <a:off x="6048375" y="5042575"/>
            <a:ext cx="1972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TOTAAL </a:t>
            </a:r>
          </a:p>
        </p:txBody>
      </p:sp>
      <p:sp>
        <p:nvSpPr>
          <p:cNvPr id="21" name="Tekstvak 20">
            <a:extLst>
              <a:ext uri="{FF2B5EF4-FFF2-40B4-BE49-F238E27FC236}">
                <a16:creationId xmlns:a16="http://schemas.microsoft.com/office/drawing/2014/main" id="{3196D561-3ABD-44A0-A0E2-D0AA59FBBF31}"/>
              </a:ext>
            </a:extLst>
          </p:cNvPr>
          <p:cNvSpPr txBox="1"/>
          <p:nvPr/>
        </p:nvSpPr>
        <p:spPr>
          <a:xfrm>
            <a:off x="6026273" y="1372768"/>
            <a:ext cx="1935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Eigen Vermogen</a:t>
            </a:r>
          </a:p>
        </p:txBody>
      </p:sp>
      <p:sp>
        <p:nvSpPr>
          <p:cNvPr id="22" name="Tekstvak 21">
            <a:extLst>
              <a:ext uri="{FF2B5EF4-FFF2-40B4-BE49-F238E27FC236}">
                <a16:creationId xmlns:a16="http://schemas.microsoft.com/office/drawing/2014/main" id="{52F2A993-DE1F-42DE-8A30-E336CFEF3ED6}"/>
              </a:ext>
            </a:extLst>
          </p:cNvPr>
          <p:cNvSpPr txBox="1"/>
          <p:nvPr/>
        </p:nvSpPr>
        <p:spPr>
          <a:xfrm>
            <a:off x="10490350" y="1397999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€ 75</a:t>
            </a:r>
          </a:p>
        </p:txBody>
      </p:sp>
      <p:sp>
        <p:nvSpPr>
          <p:cNvPr id="23" name="Tekstvak 22">
            <a:extLst>
              <a:ext uri="{FF2B5EF4-FFF2-40B4-BE49-F238E27FC236}">
                <a16:creationId xmlns:a16="http://schemas.microsoft.com/office/drawing/2014/main" id="{2A6F9AC7-9BF7-485B-AAD1-3C03DA5AB20F}"/>
              </a:ext>
            </a:extLst>
          </p:cNvPr>
          <p:cNvSpPr txBox="1"/>
          <p:nvPr/>
        </p:nvSpPr>
        <p:spPr>
          <a:xfrm>
            <a:off x="10494014" y="5042575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+ € 325</a:t>
            </a:r>
          </a:p>
        </p:txBody>
      </p:sp>
      <p:sp>
        <p:nvSpPr>
          <p:cNvPr id="25" name="Tekstvak 24">
            <a:extLst>
              <a:ext uri="{FF2B5EF4-FFF2-40B4-BE49-F238E27FC236}">
                <a16:creationId xmlns:a16="http://schemas.microsoft.com/office/drawing/2014/main" id="{518DF85A-CA67-407A-8F6D-A4B3D7C7B388}"/>
              </a:ext>
            </a:extLst>
          </p:cNvPr>
          <p:cNvSpPr txBox="1"/>
          <p:nvPr/>
        </p:nvSpPr>
        <p:spPr>
          <a:xfrm>
            <a:off x="504824" y="2563116"/>
            <a:ext cx="20939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Bank </a:t>
            </a:r>
          </a:p>
        </p:txBody>
      </p:sp>
      <p:sp>
        <p:nvSpPr>
          <p:cNvPr id="26" name="Tekstvak 25">
            <a:extLst>
              <a:ext uri="{FF2B5EF4-FFF2-40B4-BE49-F238E27FC236}">
                <a16:creationId xmlns:a16="http://schemas.microsoft.com/office/drawing/2014/main" id="{C696151B-8617-4FFE-978C-EDD1734666D8}"/>
              </a:ext>
            </a:extLst>
          </p:cNvPr>
          <p:cNvSpPr txBox="1"/>
          <p:nvPr/>
        </p:nvSpPr>
        <p:spPr>
          <a:xfrm>
            <a:off x="4551389" y="2603617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€ 325 </a:t>
            </a:r>
          </a:p>
        </p:txBody>
      </p:sp>
      <p:sp>
        <p:nvSpPr>
          <p:cNvPr id="27" name="Tekstvak 26">
            <a:extLst>
              <a:ext uri="{FF2B5EF4-FFF2-40B4-BE49-F238E27FC236}">
                <a16:creationId xmlns:a16="http://schemas.microsoft.com/office/drawing/2014/main" id="{C009CAD5-54FA-417B-8542-75599F4189E7}"/>
              </a:ext>
            </a:extLst>
          </p:cNvPr>
          <p:cNvSpPr txBox="1"/>
          <p:nvPr/>
        </p:nvSpPr>
        <p:spPr>
          <a:xfrm>
            <a:off x="5984381" y="2603617"/>
            <a:ext cx="2148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3% Lening School</a:t>
            </a:r>
          </a:p>
        </p:txBody>
      </p:sp>
      <p:sp>
        <p:nvSpPr>
          <p:cNvPr id="28" name="Tekstvak 27">
            <a:extLst>
              <a:ext uri="{FF2B5EF4-FFF2-40B4-BE49-F238E27FC236}">
                <a16:creationId xmlns:a16="http://schemas.microsoft.com/office/drawing/2014/main" id="{9BBF4E47-7D21-4BBA-81B2-CCDE52E3E7A6}"/>
              </a:ext>
            </a:extLst>
          </p:cNvPr>
          <p:cNvSpPr txBox="1"/>
          <p:nvPr/>
        </p:nvSpPr>
        <p:spPr>
          <a:xfrm>
            <a:off x="10490349" y="2605921"/>
            <a:ext cx="14748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- € 250</a:t>
            </a:r>
          </a:p>
        </p:txBody>
      </p:sp>
    </p:spTree>
    <p:extLst>
      <p:ext uri="{BB962C8B-B14F-4D97-AF65-F5344CB8AC3E}">
        <p14:creationId xmlns:p14="http://schemas.microsoft.com/office/powerpoint/2010/main" val="674375044"/>
      </p:ext>
    </p:extLst>
  </p:cSld>
  <p:clrMapOvr>
    <a:masterClrMapping/>
  </p:clrMapOvr>
</p:sld>
</file>

<file path=ppt/theme/theme1.xml><?xml version="1.0" encoding="utf-8"?>
<a:theme xmlns:a="http://schemas.openxmlformats.org/drawingml/2006/main" name="1_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10B6F4"/>
      </a:accent1>
      <a:accent2>
        <a:srgbClr val="3C78C3"/>
      </a:accent2>
      <a:accent3>
        <a:srgbClr val="9F52D0"/>
      </a:accent3>
      <a:accent4>
        <a:srgbClr val="D64198"/>
      </a:accent4>
      <a:accent5>
        <a:srgbClr val="DA2228"/>
      </a:accent5>
      <a:accent6>
        <a:srgbClr val="F18318"/>
      </a:accent6>
      <a:hlink>
        <a:srgbClr val="38DDEC"/>
      </a:hlink>
      <a:folHlink>
        <a:srgbClr val="A8DEE8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C0CB9708-C445-4049-9D7F-4C8684E69A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391</Words>
  <Application>Microsoft Office PowerPoint</Application>
  <PresentationFormat>Breedbeeld</PresentationFormat>
  <Paragraphs>103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9" baseType="lpstr">
      <vt:lpstr>Arial</vt:lpstr>
      <vt:lpstr>Calibri Light</vt:lpstr>
      <vt:lpstr>Rockwell</vt:lpstr>
      <vt:lpstr>Wingdings</vt:lpstr>
      <vt:lpstr>1_Atlas</vt:lpstr>
      <vt:lpstr>Hoofdstuk 5</vt:lpstr>
      <vt:lpstr>Lesplanning</vt:lpstr>
      <vt:lpstr>Lesbrief A.11</vt:lpstr>
      <vt:lpstr>PowerPoint-presentatie</vt:lpstr>
      <vt:lpstr>PowerPoint-presentatie</vt:lpstr>
      <vt:lpstr>Lesbrief A.11</vt:lpstr>
      <vt:lpstr>PowerPoint-presentatie</vt:lpstr>
      <vt:lpstr>Bouwsteen A</vt:lpstr>
      <vt:lpstr>PowerPoint-presentatie</vt:lpstr>
      <vt:lpstr>PowerPoint-presentatie</vt:lpstr>
      <vt:lpstr>PowerPoint-presentatie</vt:lpstr>
      <vt:lpstr>Tussenvraag</vt:lpstr>
      <vt:lpstr>Zelf aan de slag </vt:lpstr>
      <vt:lpstr>Afsluiting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Hoofdstuk 5</dc:title>
  <dc:creator>B. van Orsouw</dc:creator>
  <cp:lastModifiedBy>B. van Orsouw</cp:lastModifiedBy>
  <cp:revision>2</cp:revision>
  <dcterms:created xsi:type="dcterms:W3CDTF">2021-01-04T12:12:54Z</dcterms:created>
  <dcterms:modified xsi:type="dcterms:W3CDTF">2021-01-04T12:17:09Z</dcterms:modified>
</cp:coreProperties>
</file>